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20"/>
  </p:notesMasterIdLst>
  <p:sldIdLst>
    <p:sldId id="256" r:id="rId2"/>
    <p:sldId id="282" r:id="rId3"/>
    <p:sldId id="262" r:id="rId4"/>
    <p:sldId id="280" r:id="rId5"/>
    <p:sldId id="281" r:id="rId6"/>
    <p:sldId id="275" r:id="rId7"/>
    <p:sldId id="288" r:id="rId8"/>
    <p:sldId id="289" r:id="rId9"/>
    <p:sldId id="264" r:id="rId10"/>
    <p:sldId id="263" r:id="rId11"/>
    <p:sldId id="285" r:id="rId12"/>
    <p:sldId id="284" r:id="rId13"/>
    <p:sldId id="286" r:id="rId14"/>
    <p:sldId id="278" r:id="rId15"/>
    <p:sldId id="287" r:id="rId16"/>
    <p:sldId id="259" r:id="rId17"/>
    <p:sldId id="258" r:id="rId18"/>
    <p:sldId id="273" r:id="rId1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>
      <p:cViewPr varScale="1">
        <p:scale>
          <a:sx n="72" d="100"/>
          <a:sy n="72" d="100"/>
        </p:scale>
        <p:origin x="1326" y="5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D81146-C834-4DE6-9AA2-0F308CE06AD2}" type="datetimeFigureOut">
              <a:rPr lang="en-US" smtClean="0"/>
              <a:pPr/>
              <a:t>11/4/2020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B676FF-DF19-4217-9789-76FB421F277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37225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76FF-DF19-4217-9789-76FB421F277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47808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76FF-DF19-4217-9789-76FB421F277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20426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76FF-DF19-4217-9789-76FB421F277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13140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76FF-DF19-4217-9789-76FB421F277F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96076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76FF-DF19-4217-9789-76FB421F277F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92647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76FF-DF19-4217-9789-76FB421F277F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43040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76FF-DF19-4217-9789-76FB421F277F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77169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76FF-DF19-4217-9789-76FB421F277F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12758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0" y="4752126"/>
            <a:ext cx="9144000" cy="211296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066"/>
              </a:cxn>
              <a:cxn ang="0">
                <a:pos x="0" y="1331"/>
              </a:cxn>
              <a:cxn ang="0">
                <a:pos x="5760" y="1331"/>
              </a:cxn>
              <a:cxn ang="0">
                <a:pos x="5760" y="0"/>
              </a:cxn>
              <a:cxn ang="0">
                <a:pos x="0" y="1066"/>
              </a:cxn>
            </a:cxnLst>
            <a:rect l="0" t="0" r="0" b="0"/>
            <a:pathLst>
              <a:path w="5760" h="1331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chemeClr val="bg1">
              <a:tint val="80000"/>
              <a:satMod val="200000"/>
              <a:alpha val="4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44450" dir="16200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6105525" y="0"/>
            <a:ext cx="3038475" cy="6858000"/>
          </a:xfrm>
          <a:custGeom>
            <a:avLst/>
            <a:gdLst>
              <a:gd name="connsiteX0" fmla="*/ 1914 w 1914"/>
              <a:gd name="connsiteY0" fmla="*/ 9 h 4329"/>
              <a:gd name="connsiteX1" fmla="*/ 1914 w 1914"/>
              <a:gd name="connsiteY1" fmla="*/ 4329 h 4329"/>
              <a:gd name="connsiteX2" fmla="*/ 204 w 1914"/>
              <a:gd name="connsiteY2" fmla="*/ 4327 h 4329"/>
              <a:gd name="connsiteX3" fmla="*/ 0 w 1914"/>
              <a:gd name="connsiteY3" fmla="*/ 0 h 4329"/>
              <a:gd name="connsiteX4" fmla="*/ 1914 w 1914"/>
              <a:gd name="connsiteY4" fmla="*/ 9 h 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" h="4329">
                <a:moveTo>
                  <a:pt x="1914" y="9"/>
                </a:moveTo>
                <a:lnTo>
                  <a:pt x="1914" y="4329"/>
                </a:lnTo>
                <a:lnTo>
                  <a:pt x="204" y="4327"/>
                </a:lnTo>
                <a:cubicBezTo>
                  <a:pt x="1288" y="3574"/>
                  <a:pt x="1608" y="1590"/>
                  <a:pt x="0" y="0"/>
                </a:cubicBezTo>
                <a:lnTo>
                  <a:pt x="1914" y="9"/>
                </a:lnTo>
                <a:close/>
              </a:path>
            </a:pathLst>
          </a:custGeom>
          <a:solidFill>
            <a:schemeClr val="bg1">
              <a:tint val="90000"/>
              <a:satMod val="350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50800" dir="10800000" algn="ctr" rotWithShape="0">
              <a:prstClr val="black">
                <a:alpha val="4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429064" y="3337560"/>
            <a:ext cx="6480048" cy="2301240"/>
          </a:xfrm>
        </p:spPr>
        <p:txBody>
          <a:bodyPr rIns="45720" anchor="t"/>
          <a:lstStyle>
            <a:lvl1pPr algn="r">
              <a:defRPr lang="en-US" b="1" cap="all" baseline="0" dirty="0">
                <a:ln w="5000" cmpd="sng">
                  <a:solidFill>
                    <a:schemeClr val="accent1">
                      <a:tint val="80000"/>
                      <a:shade val="99000"/>
                      <a:satMod val="50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63000"/>
                        <a:satMod val="255000"/>
                      </a:schemeClr>
                    </a:gs>
                    <a:gs pos="9000">
                      <a:schemeClr val="accent1">
                        <a:tint val="63000"/>
                        <a:satMod val="255000"/>
                      </a:schemeClr>
                    </a:gs>
                    <a:gs pos="53000">
                      <a:schemeClr val="accent1">
                        <a:shade val="60000"/>
                        <a:satMod val="100000"/>
                      </a:schemeClr>
                    </a:gs>
                    <a:gs pos="90000">
                      <a:schemeClr val="accent1">
                        <a:tint val="63000"/>
                        <a:satMod val="255000"/>
                      </a:schemeClr>
                    </a:gs>
                    <a:gs pos="100000">
                      <a:schemeClr val="accent1">
                        <a:tint val="63000"/>
                        <a:satMod val="255000"/>
                      </a:schemeClr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prstClr val="black">
                      <a:alpha val="50000"/>
                    </a:prstClr>
                  </a:outerShdw>
                </a:effectLst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433050" y="1544812"/>
            <a:ext cx="6480048" cy="1752600"/>
          </a:xfrm>
        </p:spPr>
        <p:txBody>
          <a:bodyPr tIns="0" rIns="45720" bIns="0" anchor="b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  <a:effectLst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11/4/2020</a:t>
            </a:fld>
            <a:endParaRPr lang="en-US" dirty="0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0" y="4752126"/>
            <a:ext cx="9144000" cy="211296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066"/>
              </a:cxn>
              <a:cxn ang="0">
                <a:pos x="0" y="1331"/>
              </a:cxn>
              <a:cxn ang="0">
                <a:pos x="5760" y="1331"/>
              </a:cxn>
              <a:cxn ang="0">
                <a:pos x="5760" y="0"/>
              </a:cxn>
              <a:cxn ang="0">
                <a:pos x="0" y="1066"/>
              </a:cxn>
            </a:cxnLst>
            <a:rect l="0" t="0" r="0" b="0"/>
            <a:pathLst>
              <a:path w="5760" h="1331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chemeClr val="bg1">
              <a:tint val="80000"/>
              <a:satMod val="200000"/>
              <a:alpha val="4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44450" dir="16200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6105525" y="0"/>
            <a:ext cx="3038475" cy="6858000"/>
          </a:xfrm>
          <a:custGeom>
            <a:avLst/>
            <a:gdLst>
              <a:gd name="connsiteX0" fmla="*/ 1914 w 1914"/>
              <a:gd name="connsiteY0" fmla="*/ 9 h 4329"/>
              <a:gd name="connsiteX1" fmla="*/ 1914 w 1914"/>
              <a:gd name="connsiteY1" fmla="*/ 4329 h 4329"/>
              <a:gd name="connsiteX2" fmla="*/ 204 w 1914"/>
              <a:gd name="connsiteY2" fmla="*/ 4327 h 4329"/>
              <a:gd name="connsiteX3" fmla="*/ 0 w 1914"/>
              <a:gd name="connsiteY3" fmla="*/ 0 h 4329"/>
              <a:gd name="connsiteX4" fmla="*/ 1914 w 1914"/>
              <a:gd name="connsiteY4" fmla="*/ 9 h 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" h="4329">
                <a:moveTo>
                  <a:pt x="1914" y="9"/>
                </a:moveTo>
                <a:lnTo>
                  <a:pt x="1914" y="4329"/>
                </a:lnTo>
                <a:lnTo>
                  <a:pt x="204" y="4327"/>
                </a:lnTo>
                <a:cubicBezTo>
                  <a:pt x="1288" y="3574"/>
                  <a:pt x="1608" y="1590"/>
                  <a:pt x="0" y="0"/>
                </a:cubicBezTo>
                <a:lnTo>
                  <a:pt x="1914" y="9"/>
                </a:lnTo>
                <a:close/>
              </a:path>
            </a:pathLst>
          </a:custGeom>
          <a:solidFill>
            <a:schemeClr val="bg1">
              <a:tint val="90000"/>
              <a:satMod val="350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50800" dir="10800000" algn="ctr" rotWithShape="0">
              <a:prstClr val="black">
                <a:alpha val="4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583837"/>
            <a:ext cx="6629400" cy="1826363"/>
          </a:xfrm>
        </p:spPr>
        <p:txBody>
          <a:bodyPr tIns="0" bIns="0" anchor="t"/>
          <a:lstStyle>
            <a:lvl1pPr algn="l">
              <a:buNone/>
              <a:defRPr sz="4200" b="1" cap="none" baseline="0">
                <a:ln w="5000" cmpd="sng">
                  <a:solidFill>
                    <a:schemeClr val="accent1">
                      <a:tint val="80000"/>
                      <a:shade val="99000"/>
                      <a:satMod val="50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63000"/>
                        <a:satMod val="255000"/>
                      </a:schemeClr>
                    </a:gs>
                    <a:gs pos="9000">
                      <a:schemeClr val="accent1">
                        <a:tint val="63000"/>
                        <a:satMod val="255000"/>
                      </a:schemeClr>
                    </a:gs>
                    <a:gs pos="53000">
                      <a:schemeClr val="accent1">
                        <a:shade val="60000"/>
                        <a:satMod val="100000"/>
                      </a:schemeClr>
                    </a:gs>
                    <a:gs pos="90000">
                      <a:schemeClr val="accent1">
                        <a:tint val="63000"/>
                        <a:satMod val="255000"/>
                      </a:schemeClr>
                    </a:gs>
                    <a:gs pos="100000">
                      <a:schemeClr val="accent1">
                        <a:tint val="63000"/>
                        <a:satMod val="255000"/>
                      </a:schemeClr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prstClr val="black">
                      <a:alpha val="50000"/>
                    </a:prstClr>
                  </a:outerShdw>
                </a:effectLst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485800"/>
            <a:ext cx="6629400" cy="1066688"/>
          </a:xfrm>
        </p:spPr>
        <p:txBody>
          <a:bodyPr lIns="45720" tIns="0" rIns="45720" bIns="0" anchor="b"/>
          <a:lstStyle>
            <a:lvl1pPr marL="0" indent="0" algn="l">
              <a:buNone/>
              <a:defRPr sz="2000">
                <a:solidFill>
                  <a:schemeClr val="tx1"/>
                </a:solidFill>
                <a:effectLst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3657600" cy="4525963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67200" y="1600200"/>
            <a:ext cx="3657600" cy="4525963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486400"/>
            <a:ext cx="4040188" cy="8382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5486400"/>
            <a:ext cx="4041775" cy="8382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516912"/>
            <a:ext cx="4040188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516912"/>
            <a:ext cx="4041775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11/4/2020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7470648" cy="1143000"/>
          </a:xfrm>
        </p:spPr>
        <p:txBody>
          <a:bodyPr anchor="ctr"/>
          <a:lstStyle>
            <a:lvl1pPr algn="l">
              <a:defRPr sz="460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11/4/2020</a:t>
            </a:fld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11/4/2020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85528"/>
            <a:ext cx="3200400" cy="730250"/>
          </a:xfrm>
        </p:spPr>
        <p:txBody>
          <a:bodyPr tIns="0" bIns="0" anchor="t"/>
          <a:lstStyle>
            <a:lvl1pPr algn="l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57200" y="214424"/>
            <a:ext cx="2743200" cy="914400"/>
          </a:xfrm>
        </p:spPr>
        <p:txBody>
          <a:bodyPr lIns="45720" tIns="0" rIns="45720" bIns="0" anchor="b"/>
          <a:lstStyle>
            <a:lvl1pPr marL="0" indent="0" algn="l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57200" y="1981200"/>
            <a:ext cx="7086600" cy="3810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2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156448" y="6422064"/>
            <a:ext cx="7620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56732" y="1705709"/>
            <a:ext cx="3053868" cy="1253808"/>
          </a:xfrm>
        </p:spPr>
        <p:txBody>
          <a:bodyPr anchor="b"/>
          <a:lstStyle>
            <a:lvl1pPr algn="l">
              <a:buNone/>
              <a:defRPr sz="2200" b="1">
                <a:solidFill>
                  <a:schemeClr val="accent1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065628" y="1019907"/>
            <a:ext cx="4114800" cy="4114800"/>
          </a:xfrm>
          <a:prstGeom prst="ellipse">
            <a:avLst/>
          </a:prstGeom>
          <a:solidFill>
            <a:schemeClr val="bg2">
              <a:shade val="50000"/>
            </a:schemeClr>
          </a:solidFill>
          <a:ln w="50800" cap="flat">
            <a:solidFill>
              <a:schemeClr val="bg2"/>
            </a:solidFill>
            <a:miter lim="800000"/>
          </a:ln>
          <a:effectLst>
            <a:outerShdw blurRad="152000" dist="345000" dir="5400000" sx="-80000" sy="-18000" rotWithShape="0">
              <a:srgbClr val="000000">
                <a:alpha val="25000"/>
              </a:srgbClr>
            </a:outerShdw>
          </a:effectLst>
          <a:scene3d>
            <a:camera prst="orthographicFront"/>
            <a:lightRig rig="contrasting" dir="t">
              <a:rot lat="0" lon="0" rev="2400000"/>
            </a:lightRig>
          </a:scene3d>
          <a:sp3d contourW="7620">
            <a:bevelT w="63500" h="63500"/>
            <a:contourClr>
              <a:schemeClr val="bg2">
                <a:shade val="50000"/>
              </a:schemeClr>
            </a:contourClr>
          </a:sp3d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556734" y="2998765"/>
            <a:ext cx="3053866" cy="2663482"/>
          </a:xfrm>
        </p:spPr>
        <p:txBody>
          <a:bodyPr lIns="45720" rIns="45720"/>
          <a:lstStyle>
            <a:lvl1pPr marL="0" indent="0">
              <a:buFontTx/>
              <a:buNone/>
              <a:defRPr sz="12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422064"/>
            <a:ext cx="2133600" cy="365125"/>
          </a:xfr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11/4/2020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/>
          <p:cNvSpPr>
            <a:spLocks/>
          </p:cNvSpPr>
          <p:nvPr/>
        </p:nvSpPr>
        <p:spPr bwMode="auto">
          <a:xfrm>
            <a:off x="0" y="4752126"/>
            <a:ext cx="9144000" cy="211296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066"/>
              </a:cxn>
              <a:cxn ang="0">
                <a:pos x="0" y="1331"/>
              </a:cxn>
              <a:cxn ang="0">
                <a:pos x="5760" y="1331"/>
              </a:cxn>
              <a:cxn ang="0">
                <a:pos x="5760" y="0"/>
              </a:cxn>
              <a:cxn ang="0">
                <a:pos x="0" y="1066"/>
              </a:cxn>
            </a:cxnLst>
            <a:rect l="0" t="0" r="0" b="0"/>
            <a:pathLst>
              <a:path w="5760" h="1331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chemeClr val="bg1">
              <a:tint val="80000"/>
              <a:satMod val="200000"/>
              <a:alpha val="4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44450" dir="16200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6" name="Freeform 15"/>
          <p:cNvSpPr>
            <a:spLocks/>
          </p:cNvSpPr>
          <p:nvPr/>
        </p:nvSpPr>
        <p:spPr bwMode="auto">
          <a:xfrm>
            <a:off x="7315200" y="0"/>
            <a:ext cx="1828800" cy="6858000"/>
          </a:xfrm>
          <a:custGeom>
            <a:avLst/>
            <a:gdLst>
              <a:gd name="connsiteX0" fmla="*/ 1914 w 1914"/>
              <a:gd name="connsiteY0" fmla="*/ 9 h 4329"/>
              <a:gd name="connsiteX1" fmla="*/ 1914 w 1914"/>
              <a:gd name="connsiteY1" fmla="*/ 4329 h 4329"/>
              <a:gd name="connsiteX2" fmla="*/ 204 w 1914"/>
              <a:gd name="connsiteY2" fmla="*/ 4327 h 4329"/>
              <a:gd name="connsiteX3" fmla="*/ 0 w 1914"/>
              <a:gd name="connsiteY3" fmla="*/ 0 h 4329"/>
              <a:gd name="connsiteX4" fmla="*/ 1914 w 1914"/>
              <a:gd name="connsiteY4" fmla="*/ 9 h 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" h="4329">
                <a:moveTo>
                  <a:pt x="1914" y="9"/>
                </a:moveTo>
                <a:lnTo>
                  <a:pt x="1914" y="4329"/>
                </a:lnTo>
                <a:lnTo>
                  <a:pt x="204" y="4327"/>
                </a:lnTo>
                <a:cubicBezTo>
                  <a:pt x="1288" y="3574"/>
                  <a:pt x="2082" y="1734"/>
                  <a:pt x="0" y="0"/>
                </a:cubicBezTo>
                <a:lnTo>
                  <a:pt x="1914" y="9"/>
                </a:lnTo>
                <a:close/>
              </a:path>
            </a:pathLst>
          </a:custGeom>
          <a:solidFill>
            <a:schemeClr val="bg1">
              <a:tint val="90000"/>
              <a:satMod val="350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50800" dir="10800000" algn="ctr" rotWithShape="0">
              <a:prstClr val="black">
                <a:alpha val="4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467600" cy="45259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422064"/>
            <a:ext cx="2133600" cy="365125"/>
          </a:xfrm>
          <a:prstGeom prst="rect">
            <a:avLst/>
          </a:prstGeom>
        </p:spPr>
        <p:txBody>
          <a:bodyPr vert="horz" bIns="0" anchor="b"/>
          <a:lstStyle>
            <a:lvl1pPr algn="l" eaLnBrk="1" latinLnBrk="0" hangingPunct="1">
              <a:defRPr kumimoji="0" sz="1000">
                <a:solidFill>
                  <a:schemeClr val="tx2">
                    <a:shade val="50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11/4/2020</a:t>
            </a:fld>
            <a:endParaRPr lang="en-US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3124200" y="6422064"/>
            <a:ext cx="2895600" cy="365125"/>
          </a:xfrm>
          <a:prstGeom prst="rect">
            <a:avLst/>
          </a:prstGeom>
        </p:spPr>
        <p:txBody>
          <a:bodyPr vert="horz" lIns="0" rIns="0" bIns="0" anchor="b"/>
          <a:lstStyle>
            <a:lvl1pPr algn="ctr" eaLnBrk="1" latinLnBrk="0" hangingPunct="1">
              <a:defRPr kumimoji="0" sz="1000">
                <a:solidFill>
                  <a:schemeClr val="tx2">
                    <a:shade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8153400" y="6422064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000">
                <a:solidFill>
                  <a:schemeClr val="tx2">
                    <a:shade val="50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rtl="0" eaLnBrk="1" latinLnBrk="0" hangingPunct="1">
        <a:spcBef>
          <a:spcPct val="0"/>
        </a:spcBef>
        <a:buNone/>
        <a:defRPr kumimoji="0" sz="4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20624" indent="-384048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"/>
        <a:defRPr kumimoji="0"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722376" indent="-274320" algn="l" rtl="0" eaLnBrk="1" latinLnBrk="0" hangingPunct="1">
        <a:spcBef>
          <a:spcPct val="20000"/>
        </a:spcBef>
        <a:buClr>
          <a:schemeClr val="accent1"/>
        </a:buClr>
        <a:buSzPct val="90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56032" algn="l" rtl="0" eaLnBrk="1" latinLnBrk="0" hangingPunct="1">
        <a:spcBef>
          <a:spcPct val="20000"/>
        </a:spcBef>
        <a:buClr>
          <a:schemeClr val="accent2"/>
        </a:buClr>
        <a:buSzPct val="85000"/>
        <a:buFont typeface="Arial"/>
        <a:buChar char="○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37744" algn="l" rtl="0" eaLnBrk="1" latinLnBrk="0" hangingPunct="1">
        <a:spcBef>
          <a:spcPct val="20000"/>
        </a:spcBef>
        <a:buClr>
          <a:schemeClr val="accent3"/>
        </a:buClr>
        <a:buSzPct val="90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90472" indent="-182880" algn="l" rtl="0" eaLnBrk="1" latinLnBrk="0" hangingPunct="1">
        <a:spcBef>
          <a:spcPct val="20000"/>
        </a:spcBef>
        <a:buClr>
          <a:schemeClr val="accent4"/>
        </a:buClr>
        <a:buSzPct val="100000"/>
        <a:buFont typeface="Arial"/>
        <a:buChar char="-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00784" indent="-182880" algn="l" rtl="0" eaLnBrk="1" latinLnBrk="0" hangingPunct="1">
        <a:spcBef>
          <a:spcPct val="20000"/>
        </a:spcBef>
        <a:buClr>
          <a:schemeClr val="accent5"/>
        </a:buClr>
        <a:buFont typeface="Arial"/>
        <a:buChar char="-"/>
        <a:defRPr kumimoji="0" sz="20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100000"/>
        <a:buFont typeface="Arial"/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39696" indent="-182880" algn="l" rtl="0" eaLnBrk="1" latinLnBrk="0" hangingPunct="1">
        <a:spcBef>
          <a:spcPct val="20000"/>
        </a:spcBef>
        <a:buClr>
          <a:schemeClr val="accent6"/>
        </a:buClr>
        <a:buFont typeface="Arial"/>
        <a:buChar char="▪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31720" indent="-182880" algn="l" rtl="0" eaLnBrk="1" latinLnBrk="0" hangingPunct="1">
        <a:spcBef>
          <a:spcPct val="20000"/>
        </a:spcBef>
        <a:buClr>
          <a:schemeClr val="accent6"/>
        </a:buClr>
        <a:buFont typeface="Arial"/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//upload.wikimedia.org/wikipedia/commons/3/30/Jupiter_moons_anim.gif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gi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hyperlink" Target="//upload.wikimedia.org/wikipedia/commons/0/04/Impact_site_of_fragment_G.gif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eg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Small_Solar_System_bodies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jpeg"/><Relationship Id="rId4" Type="http://schemas.openxmlformats.org/officeDocument/2006/relationships/hyperlink" Target="http://en.wikipedia.org/wiki/Sun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Formation of the Solar System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Astronomy Unit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064" y="113588"/>
            <a:ext cx="4191000" cy="261797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Minor Bodies of the Solar 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57300"/>
            <a:ext cx="8915400" cy="5295900"/>
          </a:xfrm>
        </p:spPr>
        <p:txBody>
          <a:bodyPr>
            <a:normAutofit lnSpcReduction="10000"/>
          </a:bodyPr>
          <a:lstStyle/>
          <a:p>
            <a:r>
              <a:rPr lang="en-CA" b="1" dirty="0"/>
              <a:t>Minor Bodies </a:t>
            </a:r>
            <a:r>
              <a:rPr lang="en-CA" dirty="0"/>
              <a:t>are non-planetary matter</a:t>
            </a:r>
          </a:p>
          <a:p>
            <a:pPr marL="36576" indent="0">
              <a:buNone/>
            </a:pPr>
            <a:endParaRPr lang="en-US" dirty="0"/>
          </a:p>
          <a:p>
            <a:r>
              <a:rPr lang="en-CA" dirty="0"/>
              <a:t>1) </a:t>
            </a:r>
            <a:r>
              <a:rPr lang="en-CA" b="1" dirty="0"/>
              <a:t>Moons</a:t>
            </a:r>
            <a:r>
              <a:rPr lang="en-CA" dirty="0"/>
              <a:t> </a:t>
            </a:r>
            <a:r>
              <a:rPr lang="en-CA" dirty="0">
                <a:sym typeface="Wingdings"/>
              </a:rPr>
              <a:t></a:t>
            </a:r>
            <a:r>
              <a:rPr lang="en-CA" dirty="0"/>
              <a:t> “</a:t>
            </a:r>
            <a:r>
              <a:rPr lang="en-CA" b="1" dirty="0">
                <a:solidFill>
                  <a:srgbClr val="FFFF00"/>
                </a:solidFill>
              </a:rPr>
              <a:t>satellites</a:t>
            </a:r>
            <a:r>
              <a:rPr lang="en-CA" dirty="0"/>
              <a:t>” that orbit the </a:t>
            </a:r>
            <a:r>
              <a:rPr lang="en-CA" b="1" dirty="0">
                <a:solidFill>
                  <a:srgbClr val="FFFF00"/>
                </a:solidFill>
              </a:rPr>
              <a:t>planets</a:t>
            </a:r>
            <a:r>
              <a:rPr lang="en-CA" dirty="0">
                <a:solidFill>
                  <a:srgbClr val="FFFF00"/>
                </a:solidFill>
              </a:rPr>
              <a:t> </a:t>
            </a:r>
            <a:r>
              <a:rPr lang="en-CA" dirty="0"/>
              <a:t>(174 in our solar system)</a:t>
            </a:r>
          </a:p>
          <a:p>
            <a:endParaRPr lang="en-CA" dirty="0"/>
          </a:p>
          <a:p>
            <a:endParaRPr lang="en-CA" dirty="0"/>
          </a:p>
          <a:p>
            <a:endParaRPr lang="en-CA" dirty="0"/>
          </a:p>
          <a:p>
            <a:endParaRPr lang="en-CA" dirty="0"/>
          </a:p>
          <a:p>
            <a:r>
              <a:rPr lang="en-CA" dirty="0"/>
              <a:t>There are 63 moons that orbit Jupiter.</a:t>
            </a:r>
          </a:p>
          <a:p>
            <a:pPr lvl="1"/>
            <a:r>
              <a:rPr lang="en-CA" dirty="0"/>
              <a:t>And one of them is a quite active and violent place</a:t>
            </a:r>
          </a:p>
          <a:p>
            <a:pPr marL="36576" indent="0">
              <a:buNone/>
            </a:pPr>
            <a:endParaRPr lang="en-CA" dirty="0"/>
          </a:p>
          <a:p>
            <a:endParaRPr lang="en-US" dirty="0"/>
          </a:p>
        </p:txBody>
      </p:sp>
      <p:pic>
        <p:nvPicPr>
          <p:cNvPr id="3074" name="Picture 2" descr="File:Jupiter moons anim.gif">
            <a:hlinkClick r:id="rId3"/>
          </p:cNvPr>
          <p:cNvPicPr>
            <a:picLocks noChangeAspect="1" noChangeArrowheads="1" noCrop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3571" y="2850086"/>
            <a:ext cx="2504141" cy="2093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502064" y="4901266"/>
            <a:ext cx="30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Orbits of Jupiter’s 63 Moons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/>
          <a:srcRect l="50000" t="32214" r="2966" b="32213"/>
          <a:stretch/>
        </p:blipFill>
        <p:spPr>
          <a:xfrm>
            <a:off x="544992" y="3184243"/>
            <a:ext cx="4554720" cy="1936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195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7467600" cy="1143000"/>
          </a:xfrm>
        </p:spPr>
        <p:txBody>
          <a:bodyPr/>
          <a:lstStyle/>
          <a:p>
            <a:r>
              <a:rPr lang="en-CA" dirty="0"/>
              <a:t>Moons Size vs. Earth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4" name="Picture 3" descr="http://www.universetoday.com/wp-content/uploads/2008/07/787px-moons_of_solar_system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245" y="1081881"/>
            <a:ext cx="8382000" cy="556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77184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60455"/>
            <a:ext cx="7467600" cy="1143000"/>
          </a:xfrm>
        </p:spPr>
        <p:txBody>
          <a:bodyPr/>
          <a:lstStyle/>
          <a:p>
            <a:r>
              <a:rPr lang="en-US" dirty="0"/>
              <a:t>2) Comets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171880"/>
            <a:ext cx="8686800" cy="4525963"/>
          </a:xfrm>
        </p:spPr>
        <p:txBody>
          <a:bodyPr/>
          <a:lstStyle/>
          <a:p>
            <a:r>
              <a:rPr lang="en-CA" dirty="0"/>
              <a:t>“dirty snowballs” of ice, rock and gas that </a:t>
            </a:r>
            <a:r>
              <a:rPr lang="en-US" dirty="0"/>
              <a:t>follow an </a:t>
            </a:r>
            <a:r>
              <a:rPr lang="en-US" b="1" dirty="0">
                <a:solidFill>
                  <a:srgbClr val="FFFF00"/>
                </a:solidFill>
              </a:rPr>
              <a:t>irregular orbital </a:t>
            </a:r>
            <a:r>
              <a:rPr lang="en-US" dirty="0"/>
              <a:t>pattern.</a:t>
            </a:r>
          </a:p>
          <a:p>
            <a:r>
              <a:rPr lang="en-US" sz="2800" dirty="0"/>
              <a:t>They travel at incredible </a:t>
            </a:r>
            <a:r>
              <a:rPr lang="en-US" sz="2800" b="1" dirty="0">
                <a:solidFill>
                  <a:srgbClr val="FFFF00"/>
                </a:solidFill>
              </a:rPr>
              <a:t>speeds</a:t>
            </a:r>
            <a:r>
              <a:rPr lang="en-US" sz="2800" dirty="0">
                <a:solidFill>
                  <a:srgbClr val="FFFF00"/>
                </a:solidFill>
              </a:rPr>
              <a:t> </a:t>
            </a:r>
            <a:r>
              <a:rPr lang="en-US" sz="2800" dirty="0"/>
              <a:t>through space, leaving a dust trail behind them.</a:t>
            </a:r>
          </a:p>
          <a:p>
            <a:pPr marL="36576" indent="0">
              <a:buNone/>
            </a:pPr>
            <a:endParaRPr lang="en-US" dirty="0"/>
          </a:p>
        </p:txBody>
      </p:sp>
      <p:pic>
        <p:nvPicPr>
          <p:cNvPr id="4" name="Picture 4" descr="http://upload.wikimedia.org/wikipedia/commons/d/df/Comet-Hale-Bopp-29-03-1997_hires_adj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3016" y="3042434"/>
            <a:ext cx="2908868" cy="3791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569" y="3137623"/>
            <a:ext cx="4793879" cy="3601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822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Comet Danger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7665" b="5437"/>
          <a:stretch/>
        </p:blipFill>
        <p:spPr>
          <a:xfrm>
            <a:off x="1270819" y="2514600"/>
            <a:ext cx="6653981" cy="43434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61219" y="1232972"/>
            <a:ext cx="758067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/>
              <a:t>Because they don’t’ follow a regular orbit, they are super dangerous. They regular crash into other bodies.</a:t>
            </a:r>
          </a:p>
        </p:txBody>
      </p:sp>
    </p:spTree>
    <p:extLst>
      <p:ext uri="{BB962C8B-B14F-4D97-AF65-F5344CB8AC3E}">
        <p14:creationId xmlns:p14="http://schemas.microsoft.com/office/powerpoint/2010/main" val="25134997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2100" y="868493"/>
            <a:ext cx="7467600" cy="1143000"/>
          </a:xfrm>
        </p:spPr>
        <p:txBody>
          <a:bodyPr/>
          <a:lstStyle/>
          <a:p>
            <a:r>
              <a:rPr lang="en-US" dirty="0"/>
              <a:t>Comet Impact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68413" y="1752600"/>
            <a:ext cx="6858000" cy="4525963"/>
          </a:xfrm>
        </p:spPr>
        <p:txBody>
          <a:bodyPr>
            <a:normAutofit fontScale="92500" lnSpcReduction="10000"/>
          </a:bodyPr>
          <a:lstStyle/>
          <a:p>
            <a:endParaRPr lang="en-US" dirty="0"/>
          </a:p>
          <a:p>
            <a:r>
              <a:rPr lang="en-US" dirty="0"/>
              <a:t>On September 10</a:t>
            </a:r>
            <a:r>
              <a:rPr lang="en-US" baseline="30000" dirty="0"/>
              <a:t>th</a:t>
            </a:r>
            <a:r>
              <a:rPr lang="en-US" dirty="0"/>
              <a:t>, 2012, astronomers were watching Jupiter. This is what he saw.</a:t>
            </a:r>
          </a:p>
          <a:p>
            <a:endParaRPr lang="en-US" dirty="0"/>
          </a:p>
          <a:p>
            <a:r>
              <a:rPr lang="en-US" dirty="0"/>
              <a:t>The largest fragment of rock that hit was only 50m in diameter. However, its impact would be the equivalent of a 20 megatons bomb.</a:t>
            </a:r>
          </a:p>
          <a:p>
            <a:pPr lvl="1"/>
            <a:r>
              <a:rPr lang="en-US" dirty="0"/>
              <a:t>This would destroy a small city in seconds.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2050" name="Picture 2" descr="http://www.peacebuttons.info/E-News/images/BikiniAtoll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9587" y="4259262"/>
            <a:ext cx="2375647" cy="2019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r="47500"/>
          <a:stretch/>
        </p:blipFill>
        <p:spPr>
          <a:xfrm>
            <a:off x="6525138" y="1581353"/>
            <a:ext cx="2552386" cy="2628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415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Shoemaker Comet Impact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600200"/>
            <a:ext cx="5638800" cy="4525963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In 1994, the comet Shoemaker-Levy 9, had an even bigger collision with Jupiter.</a:t>
            </a:r>
          </a:p>
          <a:p>
            <a:endParaRPr lang="en-US" dirty="0"/>
          </a:p>
          <a:p>
            <a:r>
              <a:rPr lang="en-US" dirty="0"/>
              <a:t>The fireball created by this impact reached a peak temperature </a:t>
            </a:r>
            <a:r>
              <a:rPr lang="en-US" b="1" dirty="0">
                <a:solidFill>
                  <a:srgbClr val="FFFF00"/>
                </a:solidFill>
              </a:rPr>
              <a:t>5 times</a:t>
            </a:r>
            <a:r>
              <a:rPr lang="en-US" dirty="0"/>
              <a:t> the surface of the sun.</a:t>
            </a:r>
          </a:p>
          <a:p>
            <a:r>
              <a:rPr lang="en-US" dirty="0"/>
              <a:t>The plume from the fireball quickly reached a height of over 3,000 km.</a:t>
            </a:r>
          </a:p>
          <a:p>
            <a:r>
              <a:rPr lang="en-US" dirty="0"/>
              <a:t>The scar left was 6000 km. Half the size of our planet.</a:t>
            </a:r>
          </a:p>
          <a:p>
            <a:endParaRPr lang="en-US" dirty="0"/>
          </a:p>
        </p:txBody>
      </p:sp>
      <p:pic>
        <p:nvPicPr>
          <p:cNvPr id="1026" name="Picture 2" descr="File:Impact site of fragment G.gif">
            <a:hlinkClick r:id="rId2"/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94"/>
          <a:stretch/>
        </p:blipFill>
        <p:spPr bwMode="auto">
          <a:xfrm>
            <a:off x="5372100" y="4114800"/>
            <a:ext cx="3733800" cy="2495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a57.foxnews.com/global.fncstatic.com/static/managed/img/Scitech/660/371/Nuclear_fireball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2137" y="2209800"/>
            <a:ext cx="3133725" cy="175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earthobservatory.nasa.gov/blogs/elegantfigures/files/2011/10/globe_west_2048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5212" y="5053012"/>
            <a:ext cx="280988" cy="280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://www.msddecatur.k12.in.us/Lessons/Comet/2005-0603comet-full%5b1%5d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2787" y="307754"/>
            <a:ext cx="1743075" cy="1398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1034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3) Asteroids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2786" y="1537877"/>
            <a:ext cx="8340213" cy="5320123"/>
          </a:xfrm>
        </p:spPr>
        <p:txBody>
          <a:bodyPr>
            <a:normAutofit/>
          </a:bodyPr>
          <a:lstStyle/>
          <a:p>
            <a:r>
              <a:rPr lang="en-CA" dirty="0"/>
              <a:t>Are a class of </a:t>
            </a:r>
            <a:r>
              <a:rPr lang="en-CA" dirty="0">
                <a:hlinkClick r:id="rId3" action="ppaction://hlinkfile" tooltip="Small Solar System bodies"/>
              </a:rPr>
              <a:t>smaller celestial bodies</a:t>
            </a:r>
            <a:r>
              <a:rPr lang="en-CA" dirty="0"/>
              <a:t> in orbit around the </a:t>
            </a:r>
            <a:r>
              <a:rPr lang="en-CA" dirty="0">
                <a:hlinkClick r:id="rId4" action="ppaction://hlinkfile" tooltip="Sun"/>
              </a:rPr>
              <a:t>Sun</a:t>
            </a:r>
            <a:r>
              <a:rPr lang="en-CA" dirty="0"/>
              <a:t>.</a:t>
            </a:r>
          </a:p>
          <a:p>
            <a:endParaRPr lang="en-CA" dirty="0"/>
          </a:p>
          <a:p>
            <a:endParaRPr lang="en-CA" dirty="0"/>
          </a:p>
          <a:p>
            <a:endParaRPr lang="en-CA" dirty="0"/>
          </a:p>
          <a:p>
            <a:pPr marL="36576" indent="0">
              <a:buNone/>
            </a:pPr>
            <a:endParaRPr lang="en-CA" dirty="0"/>
          </a:p>
          <a:p>
            <a:endParaRPr lang="en-CA" dirty="0"/>
          </a:p>
          <a:p>
            <a:r>
              <a:rPr lang="en-CA" dirty="0"/>
              <a:t>They are large rocky–icy and metallic bodies that didn’t have </a:t>
            </a:r>
            <a:r>
              <a:rPr lang="en-CA" b="1" dirty="0">
                <a:solidFill>
                  <a:srgbClr val="FFFF00"/>
                </a:solidFill>
              </a:rPr>
              <a:t>enough </a:t>
            </a:r>
            <a:r>
              <a:rPr lang="en-CA" dirty="0"/>
              <a:t>gravity to form a planet.</a:t>
            </a:r>
          </a:p>
          <a:p>
            <a:pPr marL="36576" indent="0">
              <a:buNone/>
            </a:pPr>
            <a:endParaRPr lang="en-CA" dirty="0"/>
          </a:p>
        </p:txBody>
      </p:sp>
      <p:pic>
        <p:nvPicPr>
          <p:cNvPr id="3074" name="Picture 2" descr="http://nssdc.gsfc.nasa.gov/image/planetary/asteroid/ida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019800" y="2895600"/>
            <a:ext cx="3014992" cy="1884370"/>
          </a:xfrm>
          <a:prstGeom prst="rect">
            <a:avLst/>
          </a:prstGeom>
          <a:noFill/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0653" y="2514600"/>
            <a:ext cx="4870547" cy="2849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801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4) Meteoroids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676400"/>
            <a:ext cx="5436096" cy="4525963"/>
          </a:xfrm>
        </p:spPr>
        <p:txBody>
          <a:bodyPr>
            <a:normAutofit fontScale="92500"/>
          </a:bodyPr>
          <a:lstStyle/>
          <a:p>
            <a:r>
              <a:rPr lang="en-US" dirty="0"/>
              <a:t>Meteoroids are pieces of space rock without a specific orbit. </a:t>
            </a:r>
          </a:p>
          <a:p>
            <a:pPr lvl="1"/>
            <a:r>
              <a:rPr lang="en-US" dirty="0"/>
              <a:t>They are </a:t>
            </a:r>
            <a:r>
              <a:rPr lang="en-US" b="1" dirty="0">
                <a:solidFill>
                  <a:srgbClr val="FFFF00"/>
                </a:solidFill>
              </a:rPr>
              <a:t>smaller</a:t>
            </a:r>
            <a:r>
              <a:rPr lang="en-US" dirty="0">
                <a:solidFill>
                  <a:srgbClr val="FFFF00"/>
                </a:solidFill>
              </a:rPr>
              <a:t> </a:t>
            </a:r>
            <a:r>
              <a:rPr lang="en-US" dirty="0"/>
              <a:t>than comets. </a:t>
            </a:r>
          </a:p>
          <a:p>
            <a:endParaRPr lang="en-US" dirty="0"/>
          </a:p>
          <a:p>
            <a:r>
              <a:rPr lang="en-US" dirty="0"/>
              <a:t>When they pass through the Earth’s atmosphere, they begin to heat from friction, and are called </a:t>
            </a:r>
            <a:r>
              <a:rPr lang="en-US" b="1" dirty="0"/>
              <a:t>shooting stars</a:t>
            </a:r>
            <a:r>
              <a:rPr lang="en-US" dirty="0"/>
              <a:t>. </a:t>
            </a:r>
          </a:p>
          <a:p>
            <a:endParaRPr lang="en-CA" dirty="0"/>
          </a:p>
        </p:txBody>
      </p:sp>
      <p:pic>
        <p:nvPicPr>
          <p:cNvPr id="4098" name="Picture 2" descr="http://media.therenewableplanet.com/blogphotos/1004.199.162490.leonid_meteor_shower_2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87616" y="1676400"/>
            <a:ext cx="3456384" cy="347942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56026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304800"/>
            <a:ext cx="7467600" cy="838200"/>
          </a:xfrm>
        </p:spPr>
        <p:txBody>
          <a:bodyPr/>
          <a:lstStyle/>
          <a:p>
            <a:r>
              <a:rPr lang="en-US" dirty="0"/>
              <a:t>Assignment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295400"/>
            <a:ext cx="6400800" cy="5410200"/>
          </a:xfrm>
        </p:spPr>
        <p:txBody>
          <a:bodyPr>
            <a:normAutofit/>
          </a:bodyPr>
          <a:lstStyle/>
          <a:p>
            <a:r>
              <a:rPr lang="en-US" dirty="0"/>
              <a:t>WS – Formation of the Solar System Questions</a:t>
            </a:r>
          </a:p>
          <a:p>
            <a:endParaRPr lang="en-US" dirty="0"/>
          </a:p>
          <a:p>
            <a:r>
              <a:rPr lang="en-US" dirty="0"/>
              <a:t>Next week:</a:t>
            </a:r>
          </a:p>
          <a:p>
            <a:pPr lvl="1"/>
            <a:r>
              <a:rPr lang="en-US" dirty="0"/>
              <a:t>Planets (Monday)</a:t>
            </a:r>
          </a:p>
          <a:p>
            <a:pPr lvl="1"/>
            <a:r>
              <a:rPr lang="en-US" dirty="0"/>
              <a:t>Review (Tuesday)</a:t>
            </a:r>
          </a:p>
          <a:p>
            <a:pPr lvl="1"/>
            <a:r>
              <a:rPr lang="en-US" dirty="0"/>
              <a:t>Test (Thursday)</a:t>
            </a:r>
          </a:p>
        </p:txBody>
      </p:sp>
      <p:pic>
        <p:nvPicPr>
          <p:cNvPr id="4" name="Picture 4" descr="http://www2.astro.psu.edu/users/niel/astro1/slideshows/class43/014-planet_formation.gif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64" t="5031" r="9481"/>
          <a:stretch/>
        </p:blipFill>
        <p:spPr bwMode="auto">
          <a:xfrm>
            <a:off x="6906491" y="183776"/>
            <a:ext cx="2237509" cy="6416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75321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Recipe for a Solar 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27039" y="1600200"/>
            <a:ext cx="6629400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How do we make a solar system?</a:t>
            </a:r>
          </a:p>
          <a:p>
            <a:pPr marL="36576" indent="0">
              <a:buNone/>
            </a:pPr>
            <a:endParaRPr lang="en-US" dirty="0"/>
          </a:p>
          <a:p>
            <a:r>
              <a:rPr lang="en-US" dirty="0"/>
              <a:t>Ingredients:</a:t>
            </a:r>
          </a:p>
          <a:p>
            <a:pPr lvl="1"/>
            <a:r>
              <a:rPr lang="en-US" dirty="0"/>
              <a:t>1. A cloud of billions of billions tiny particles of dust, ice, rock, water, gases.</a:t>
            </a:r>
          </a:p>
          <a:p>
            <a:pPr lvl="2"/>
            <a:r>
              <a:rPr lang="en-US" dirty="0"/>
              <a:t>Make sure to include a variety of elements</a:t>
            </a:r>
          </a:p>
          <a:p>
            <a:pPr lvl="2"/>
            <a:r>
              <a:rPr lang="en-US" dirty="0"/>
              <a:t>I suggest:  Carbon, Oxygen and iron.</a:t>
            </a:r>
          </a:p>
          <a:p>
            <a:pPr lvl="1"/>
            <a:r>
              <a:rPr lang="en-US" dirty="0"/>
              <a:t>2. A dash of </a:t>
            </a:r>
            <a:r>
              <a:rPr lang="en-US" b="1" dirty="0"/>
              <a:t>Gravity</a:t>
            </a:r>
            <a:endParaRPr lang="en-US" dirty="0"/>
          </a:p>
          <a:p>
            <a:pPr lvl="1"/>
            <a:endParaRPr lang="en-US" b="1" dirty="0"/>
          </a:p>
          <a:p>
            <a:r>
              <a:rPr lang="en-US" b="1" dirty="0"/>
              <a:t>Cooking Time:</a:t>
            </a:r>
          </a:p>
          <a:p>
            <a:pPr lvl="1"/>
            <a:r>
              <a:rPr lang="en-US" b="1" dirty="0"/>
              <a:t>Approximately 5 billion years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4077" y="1361316"/>
            <a:ext cx="2624469" cy="175101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4077" y="3490168"/>
            <a:ext cx="2196524" cy="164739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5326" y="5270424"/>
            <a:ext cx="2223320" cy="1548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637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4000" u="sng" dirty="0"/>
              <a:t>Formation of Our Solar System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28800"/>
            <a:ext cx="4343400" cy="4525963"/>
          </a:xfrm>
        </p:spPr>
        <p:txBody>
          <a:bodyPr>
            <a:normAutofit fontScale="62500" lnSpcReduction="20000"/>
          </a:bodyPr>
          <a:lstStyle/>
          <a:p>
            <a:pPr marL="36576" lvl="0" indent="0">
              <a:buNone/>
            </a:pPr>
            <a:r>
              <a:rPr lang="en-CA" sz="3600" dirty="0"/>
              <a:t>A very long time ago, a huge star exploded in a </a:t>
            </a:r>
            <a:r>
              <a:rPr lang="en-CA" sz="3600" b="1" dirty="0">
                <a:solidFill>
                  <a:srgbClr val="FFFF00"/>
                </a:solidFill>
              </a:rPr>
              <a:t>supernova</a:t>
            </a:r>
            <a:r>
              <a:rPr lang="en-CA" sz="3600" dirty="0"/>
              <a:t>.</a:t>
            </a:r>
          </a:p>
          <a:p>
            <a:pPr marL="36576" lvl="0" indent="0">
              <a:buNone/>
            </a:pPr>
            <a:endParaRPr lang="en-CA" sz="3600" dirty="0"/>
          </a:p>
          <a:p>
            <a:pPr marL="36576" lvl="0" indent="0">
              <a:buNone/>
            </a:pPr>
            <a:r>
              <a:rPr lang="en-CA" sz="3600" dirty="0"/>
              <a:t>After the debris cooled, a cloud of gas and dust was </a:t>
            </a:r>
            <a:r>
              <a:rPr lang="en-CA" sz="3600" b="1" dirty="0">
                <a:solidFill>
                  <a:srgbClr val="FFFF00"/>
                </a:solidFill>
              </a:rPr>
              <a:t>spread out </a:t>
            </a:r>
            <a:r>
              <a:rPr lang="en-CA" sz="3600" dirty="0"/>
              <a:t>over a huge distance.</a:t>
            </a:r>
          </a:p>
          <a:p>
            <a:pPr marL="36576" lvl="0" indent="0">
              <a:buNone/>
            </a:pPr>
            <a:endParaRPr lang="en-CA" sz="3600" dirty="0"/>
          </a:p>
          <a:p>
            <a:r>
              <a:rPr lang="en-CA" sz="3600" dirty="0"/>
              <a:t>Gravity pulled the gas and dust together forming a </a:t>
            </a:r>
            <a:r>
              <a:rPr lang="en-CA" sz="3600" b="1" u="sng" dirty="0">
                <a:solidFill>
                  <a:srgbClr val="FFFF00"/>
                </a:solidFill>
              </a:rPr>
              <a:t>solar nebula</a:t>
            </a:r>
            <a:r>
              <a:rPr lang="en-CA" sz="3600" b="1" u="sng" dirty="0"/>
              <a:t>.</a:t>
            </a:r>
          </a:p>
          <a:p>
            <a:pPr marL="36576" lvl="0" indent="0">
              <a:buNone/>
            </a:pPr>
            <a:endParaRPr lang="en-CA" sz="3600" b="1" u="sng" dirty="0"/>
          </a:p>
          <a:p>
            <a:pPr marL="36576" lvl="0" indent="0">
              <a:buNone/>
            </a:pPr>
            <a:r>
              <a:rPr lang="en-CA" sz="3600" dirty="0"/>
              <a:t>This nebula was made up of mostly </a:t>
            </a:r>
            <a:r>
              <a:rPr lang="en-CA" sz="3600" b="1" dirty="0">
                <a:solidFill>
                  <a:srgbClr val="FFFF00"/>
                </a:solidFill>
              </a:rPr>
              <a:t>hydrogen, helium, and iron.</a:t>
            </a:r>
            <a:endParaRPr lang="en-US" sz="3600" b="1" dirty="0">
              <a:solidFill>
                <a:srgbClr val="FFFF00"/>
              </a:solidFill>
            </a:endParaRPr>
          </a:p>
          <a:p>
            <a:endParaRPr lang="en-US" dirty="0"/>
          </a:p>
        </p:txBody>
      </p:sp>
      <p:pic>
        <p:nvPicPr>
          <p:cNvPr id="4" name="Picture 2" descr="http://upload.wikimedia.org/wikipedia/commons/thumb/b/be/Wolf_rayet2.jpg/220px-Wolf_rayet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1336964"/>
            <a:ext cx="2514600" cy="2640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upload.wikimedia.org/wikipedia/commons/5/50/Landscape_Carina_Nebula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0650" y="4096645"/>
            <a:ext cx="2781300" cy="1885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0863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http://cache-images.writersnetwork.com/sites/default/files/imagecache/destination_site_medium/fotolia/Fotolia_5232638_Subscription_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3081" y="1001515"/>
            <a:ext cx="2794719" cy="1472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-152400"/>
            <a:ext cx="7467600" cy="1143000"/>
          </a:xfrm>
        </p:spPr>
        <p:txBody>
          <a:bodyPr>
            <a:normAutofit/>
          </a:bodyPr>
          <a:lstStyle/>
          <a:p>
            <a:r>
              <a:rPr lang="en-US" dirty="0"/>
              <a:t>Formation of the Sun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59" y="1373188"/>
            <a:ext cx="5933499" cy="4875212"/>
          </a:xfrm>
        </p:spPr>
        <p:txBody>
          <a:bodyPr>
            <a:normAutofit fontScale="77500" lnSpcReduction="20000"/>
          </a:bodyPr>
          <a:lstStyle/>
          <a:p>
            <a:pPr lvl="0"/>
            <a:r>
              <a:rPr lang="en-CA" dirty="0"/>
              <a:t>Due to </a:t>
            </a:r>
            <a:r>
              <a:rPr lang="en-CA" b="1" dirty="0">
                <a:solidFill>
                  <a:srgbClr val="FFFF00"/>
                </a:solidFill>
              </a:rPr>
              <a:t>gravity</a:t>
            </a:r>
            <a:r>
              <a:rPr lang="en-CA" dirty="0"/>
              <a:t>, the nebula began to spin.</a:t>
            </a:r>
          </a:p>
          <a:p>
            <a:pPr lvl="0"/>
            <a:r>
              <a:rPr lang="en-CA" dirty="0"/>
              <a:t>As it did this, the gas flattened into a disc with huge </a:t>
            </a:r>
            <a:r>
              <a:rPr lang="en-CA" b="1" dirty="0">
                <a:solidFill>
                  <a:srgbClr val="FFFF00"/>
                </a:solidFill>
              </a:rPr>
              <a:t>pressure</a:t>
            </a:r>
            <a:r>
              <a:rPr lang="en-CA" dirty="0">
                <a:solidFill>
                  <a:srgbClr val="FFFF00"/>
                </a:solidFill>
              </a:rPr>
              <a:t> </a:t>
            </a:r>
            <a:r>
              <a:rPr lang="en-CA" dirty="0"/>
              <a:t>gathering in the centre.</a:t>
            </a:r>
          </a:p>
          <a:p>
            <a:pPr lvl="0"/>
            <a:endParaRPr lang="en-CA" dirty="0"/>
          </a:p>
          <a:p>
            <a:pPr lvl="0"/>
            <a:r>
              <a:rPr lang="en-CA" dirty="0"/>
              <a:t>Under great pressure, the center became so </a:t>
            </a:r>
            <a:r>
              <a:rPr lang="en-CA" b="1" dirty="0">
                <a:solidFill>
                  <a:srgbClr val="FFFF00"/>
                </a:solidFill>
              </a:rPr>
              <a:t>hot</a:t>
            </a:r>
            <a:r>
              <a:rPr lang="en-CA" dirty="0"/>
              <a:t> it formed a star called </a:t>
            </a:r>
            <a:r>
              <a:rPr lang="en-CA" b="1" dirty="0">
                <a:solidFill>
                  <a:srgbClr val="FFFF00"/>
                </a:solidFill>
              </a:rPr>
              <a:t>The Sun</a:t>
            </a:r>
            <a:r>
              <a:rPr lang="en-CA" b="1" dirty="0"/>
              <a:t>.</a:t>
            </a:r>
          </a:p>
          <a:p>
            <a:pPr marL="36576" lvl="0" indent="0">
              <a:buNone/>
            </a:pPr>
            <a:endParaRPr lang="en-CA" b="1" dirty="0"/>
          </a:p>
          <a:p>
            <a:pPr marL="36576" lvl="0" indent="0">
              <a:buNone/>
            </a:pPr>
            <a:endParaRPr lang="en-CA" b="1" dirty="0"/>
          </a:p>
          <a:p>
            <a:pPr lvl="0"/>
            <a:r>
              <a:rPr lang="en-CA" dirty="0"/>
              <a:t>The temperature are so high inside the Sun, that the hydrogen and helium began </a:t>
            </a:r>
            <a:r>
              <a:rPr lang="en-CA" b="1" dirty="0">
                <a:solidFill>
                  <a:srgbClr val="FFFF00"/>
                </a:solidFill>
              </a:rPr>
              <a:t>fusing</a:t>
            </a:r>
            <a:r>
              <a:rPr lang="en-CA" dirty="0">
                <a:solidFill>
                  <a:srgbClr val="FFFF00"/>
                </a:solidFill>
              </a:rPr>
              <a:t> </a:t>
            </a:r>
            <a:r>
              <a:rPr lang="en-CA" dirty="0"/>
              <a:t>together making different elements like carbon and iron.</a:t>
            </a:r>
          </a:p>
          <a:p>
            <a:pPr marL="36576" lvl="0" indent="0">
              <a:buNone/>
            </a:pPr>
            <a:endParaRPr lang="en-CA" dirty="0"/>
          </a:p>
        </p:txBody>
      </p:sp>
      <p:pic>
        <p:nvPicPr>
          <p:cNvPr id="2050" name="Picture 2" descr="http://upload.wikimedia.org/wikipedia/commons/thumb/b/b4/The_Sun_by_the_Atmospheric_Imaging_Assembly_of_NASA's_Solar_Dynamics_Observatory_-_20100819.jpg/290px-The_Sun_by_the_Atmospheric_Imaging_Assembly_of_NASA's_Solar_Dynamics_Observatory_-_20100819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4465" y="2642957"/>
            <a:ext cx="1780247" cy="1700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ttp://sciencewise.anu.edu.au/article_image_big/167/accretion%20disc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232" b="10448"/>
          <a:stretch/>
        </p:blipFill>
        <p:spPr bwMode="auto">
          <a:xfrm>
            <a:off x="6046694" y="1217573"/>
            <a:ext cx="3021106" cy="1068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www.chemicool.com/images/periodic-table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0895" y="4610100"/>
            <a:ext cx="2781300" cy="156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6698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Formation of Planets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600200"/>
            <a:ext cx="5791200" cy="4525963"/>
          </a:xfrm>
        </p:spPr>
        <p:txBody>
          <a:bodyPr>
            <a:normAutofit fontScale="92500" lnSpcReduction="10000"/>
          </a:bodyPr>
          <a:lstStyle/>
          <a:p>
            <a:pPr lvl="0"/>
            <a:r>
              <a:rPr lang="en-CA" b="1" dirty="0"/>
              <a:t>Once the Sun ignited, </a:t>
            </a:r>
            <a:r>
              <a:rPr lang="en-CA" dirty="0"/>
              <a:t>it </a:t>
            </a:r>
            <a:r>
              <a:rPr lang="en-CA" b="1" dirty="0"/>
              <a:t>shot</a:t>
            </a:r>
            <a:r>
              <a:rPr lang="en-CA" dirty="0"/>
              <a:t> out </a:t>
            </a:r>
            <a:r>
              <a:rPr lang="en-CA" b="1" dirty="0">
                <a:solidFill>
                  <a:srgbClr val="FFFF00"/>
                </a:solidFill>
              </a:rPr>
              <a:t>radiation</a:t>
            </a:r>
            <a:r>
              <a:rPr lang="en-CA" dirty="0"/>
              <a:t> into space.</a:t>
            </a:r>
          </a:p>
          <a:p>
            <a:pPr lvl="0"/>
            <a:endParaRPr lang="en-US" dirty="0"/>
          </a:p>
          <a:p>
            <a:pPr lvl="0"/>
            <a:r>
              <a:rPr lang="en-CA" dirty="0"/>
              <a:t>The debris in the nebula was </a:t>
            </a:r>
            <a:r>
              <a:rPr lang="en-CA" b="1" dirty="0">
                <a:solidFill>
                  <a:srgbClr val="FFFF00"/>
                </a:solidFill>
              </a:rPr>
              <a:t>disturbed</a:t>
            </a:r>
            <a:r>
              <a:rPr lang="en-CA" dirty="0"/>
              <a:t> and began to </a:t>
            </a:r>
            <a:r>
              <a:rPr lang="en-CA" b="1" dirty="0">
                <a:solidFill>
                  <a:srgbClr val="FFFF00"/>
                </a:solidFill>
              </a:rPr>
              <a:t>collide</a:t>
            </a:r>
            <a:r>
              <a:rPr lang="en-CA" dirty="0"/>
              <a:t> and  clump together</a:t>
            </a:r>
          </a:p>
          <a:p>
            <a:pPr lvl="0"/>
            <a:endParaRPr lang="en-CA" dirty="0"/>
          </a:p>
          <a:p>
            <a:pPr lvl="0"/>
            <a:r>
              <a:rPr lang="en-CA" dirty="0"/>
              <a:t>These chunks of rock and gas finally cooled to form </a:t>
            </a:r>
            <a:r>
              <a:rPr lang="en-CA" b="1" dirty="0">
                <a:solidFill>
                  <a:srgbClr val="FFFF00"/>
                </a:solidFill>
              </a:rPr>
              <a:t>planets &amp; asteroids.</a:t>
            </a:r>
            <a:endParaRPr lang="en-US" b="1" dirty="0">
              <a:solidFill>
                <a:srgbClr val="FFFF00"/>
              </a:solidFill>
            </a:endParaRPr>
          </a:p>
          <a:p>
            <a:endParaRPr lang="en-US" dirty="0"/>
          </a:p>
        </p:txBody>
      </p:sp>
      <p:pic>
        <p:nvPicPr>
          <p:cNvPr id="4" name="Picture 2" descr="http://www.planetsforkids.org/images/planets_imag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5071" y="4419600"/>
            <a:ext cx="3487003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://www.scienceclarified.com/images/uesc_09_img0528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8422" y="1447800"/>
            <a:ext cx="2806700" cy="2105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7601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76200"/>
            <a:ext cx="7467600" cy="1143000"/>
          </a:xfrm>
        </p:spPr>
        <p:txBody>
          <a:bodyPr/>
          <a:lstStyle/>
          <a:p>
            <a:r>
              <a:rPr lang="en-US" dirty="0"/>
              <a:t>Formation Diagram</a:t>
            </a:r>
          </a:p>
        </p:txBody>
      </p:sp>
      <p:pic>
        <p:nvPicPr>
          <p:cNvPr id="4" name="Picture 4" descr="http://www2.astro.psu.edu/users/niel/astro1/slideshows/class43/014-planet_formation.g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64" t="5031" r="9481"/>
          <a:stretch/>
        </p:blipFill>
        <p:spPr bwMode="auto">
          <a:xfrm>
            <a:off x="5839691" y="304800"/>
            <a:ext cx="2237509" cy="6416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914400"/>
            <a:ext cx="5105400" cy="5642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 Box 21"/>
          <p:cNvSpPr txBox="1">
            <a:spLocks noChangeArrowheads="1"/>
          </p:cNvSpPr>
          <p:nvPr/>
        </p:nvSpPr>
        <p:spPr bwMode="auto">
          <a:xfrm>
            <a:off x="2286000" y="914400"/>
            <a:ext cx="381000" cy="409575"/>
          </a:xfrm>
          <a:prstGeom prst="rect">
            <a:avLst/>
          </a:prstGeom>
          <a:noFill/>
          <a:ln w="12700">
            <a:solidFill>
              <a:srgbClr val="FFFFFF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lnSpc>
                <a:spcPct val="80000"/>
              </a:lnSpc>
            </a:pPr>
            <a:r>
              <a:rPr lang="en-US" sz="2000" b="1" dirty="0">
                <a:solidFill>
                  <a:srgbClr val="FFFFFF"/>
                </a:solidFill>
                <a:latin typeface="Arial" charset="0"/>
              </a:rPr>
              <a:t>A</a:t>
            </a:r>
            <a:endParaRPr lang="en-US" sz="2000" b="1" dirty="0">
              <a:latin typeface="Arial" charset="0"/>
            </a:endParaRPr>
          </a:p>
        </p:txBody>
      </p:sp>
      <p:sp>
        <p:nvSpPr>
          <p:cNvPr id="7" name="Text Box 22"/>
          <p:cNvSpPr txBox="1">
            <a:spLocks noChangeArrowheads="1"/>
          </p:cNvSpPr>
          <p:nvPr/>
        </p:nvSpPr>
        <p:spPr bwMode="auto">
          <a:xfrm>
            <a:off x="1219200" y="3637638"/>
            <a:ext cx="381000" cy="409575"/>
          </a:xfrm>
          <a:prstGeom prst="rect">
            <a:avLst/>
          </a:prstGeom>
          <a:noFill/>
          <a:ln w="12700">
            <a:solidFill>
              <a:srgbClr val="FFFFFF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lnSpc>
                <a:spcPct val="80000"/>
              </a:lnSpc>
            </a:pPr>
            <a:r>
              <a:rPr lang="en-US" sz="2000" b="1">
                <a:solidFill>
                  <a:srgbClr val="FFFFFF"/>
                </a:solidFill>
                <a:latin typeface="Arial" charset="0"/>
              </a:rPr>
              <a:t>C</a:t>
            </a:r>
            <a:endParaRPr lang="en-US" sz="2000" b="1">
              <a:latin typeface="Arial" charset="0"/>
            </a:endParaRPr>
          </a:p>
        </p:txBody>
      </p:sp>
      <p:sp>
        <p:nvSpPr>
          <p:cNvPr id="8" name="Text Box 23"/>
          <p:cNvSpPr txBox="1">
            <a:spLocks noChangeArrowheads="1"/>
          </p:cNvSpPr>
          <p:nvPr/>
        </p:nvSpPr>
        <p:spPr bwMode="auto">
          <a:xfrm>
            <a:off x="4597130" y="4900612"/>
            <a:ext cx="381000" cy="409575"/>
          </a:xfrm>
          <a:prstGeom prst="rect">
            <a:avLst/>
          </a:prstGeom>
          <a:noFill/>
          <a:ln w="12700">
            <a:solidFill>
              <a:srgbClr val="FFFFFF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lnSpc>
                <a:spcPct val="80000"/>
              </a:lnSpc>
            </a:pPr>
            <a:r>
              <a:rPr lang="en-US" sz="2000" b="1" dirty="0">
                <a:solidFill>
                  <a:srgbClr val="FFFFFF"/>
                </a:solidFill>
                <a:latin typeface="Arial" charset="0"/>
              </a:rPr>
              <a:t>D</a:t>
            </a:r>
            <a:endParaRPr lang="en-US" sz="2000" b="1" dirty="0">
              <a:latin typeface="Arial" charset="0"/>
            </a:endParaRPr>
          </a:p>
        </p:txBody>
      </p:sp>
      <p:sp>
        <p:nvSpPr>
          <p:cNvPr id="9" name="Text Box 24"/>
          <p:cNvSpPr txBox="1">
            <a:spLocks noChangeArrowheads="1"/>
          </p:cNvSpPr>
          <p:nvPr/>
        </p:nvSpPr>
        <p:spPr bwMode="auto">
          <a:xfrm>
            <a:off x="2826543" y="6019799"/>
            <a:ext cx="366713" cy="409575"/>
          </a:xfrm>
          <a:prstGeom prst="rect">
            <a:avLst/>
          </a:prstGeom>
          <a:noFill/>
          <a:ln w="12700">
            <a:solidFill>
              <a:srgbClr val="FFFFFF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lnSpc>
                <a:spcPct val="80000"/>
              </a:lnSpc>
            </a:pPr>
            <a:r>
              <a:rPr lang="en-US" sz="2000" b="1" dirty="0">
                <a:solidFill>
                  <a:srgbClr val="FFFFFF"/>
                </a:solidFill>
                <a:latin typeface="Arial" charset="0"/>
              </a:rPr>
              <a:t>E</a:t>
            </a:r>
            <a:endParaRPr lang="en-US" sz="2000" b="1" dirty="0">
              <a:latin typeface="Arial" charset="0"/>
            </a:endParaRPr>
          </a:p>
        </p:txBody>
      </p:sp>
      <p:sp>
        <p:nvSpPr>
          <p:cNvPr id="10" name="Text Box 25"/>
          <p:cNvSpPr txBox="1">
            <a:spLocks noChangeArrowheads="1"/>
          </p:cNvSpPr>
          <p:nvPr/>
        </p:nvSpPr>
        <p:spPr bwMode="auto">
          <a:xfrm>
            <a:off x="4648200" y="2460085"/>
            <a:ext cx="381000" cy="409575"/>
          </a:xfrm>
          <a:prstGeom prst="rect">
            <a:avLst/>
          </a:prstGeom>
          <a:noFill/>
          <a:ln w="12700">
            <a:solidFill>
              <a:srgbClr val="FFFFFF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lnSpc>
                <a:spcPct val="80000"/>
              </a:lnSpc>
            </a:pPr>
            <a:r>
              <a:rPr lang="en-US" sz="2000" b="1">
                <a:solidFill>
                  <a:srgbClr val="FFFFFF"/>
                </a:solidFill>
                <a:latin typeface="Arial" charset="0"/>
              </a:rPr>
              <a:t>B</a:t>
            </a:r>
            <a:endParaRPr lang="en-US" sz="2000" b="1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58668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Independent Research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61" y="1417638"/>
            <a:ext cx="7467600" cy="4525963"/>
          </a:xfrm>
        </p:spPr>
        <p:txBody>
          <a:bodyPr>
            <a:normAutofit fontScale="92500" lnSpcReduction="20000"/>
          </a:bodyPr>
          <a:lstStyle/>
          <a:p>
            <a:r>
              <a:rPr lang="en-CA" dirty="0"/>
              <a:t>You must research the </a:t>
            </a:r>
            <a:r>
              <a:rPr lang="en-CA" b="1" dirty="0">
                <a:solidFill>
                  <a:srgbClr val="FFFF00"/>
                </a:solidFill>
              </a:rPr>
              <a:t>Major &amp; Minor Bodies of the Solar System</a:t>
            </a:r>
            <a:r>
              <a:rPr lang="en-CA" dirty="0"/>
              <a:t>:</a:t>
            </a:r>
          </a:p>
          <a:p>
            <a:endParaRPr lang="en-CA" dirty="0"/>
          </a:p>
          <a:p>
            <a:r>
              <a:rPr lang="en-CA" b="1" u="sng" dirty="0"/>
              <a:t>Major Bodies</a:t>
            </a:r>
            <a:r>
              <a:rPr lang="en-CA" dirty="0"/>
              <a:t>:</a:t>
            </a:r>
          </a:p>
          <a:p>
            <a:pPr lvl="1"/>
            <a:r>
              <a:rPr lang="en-CA" dirty="0"/>
              <a:t>Planets</a:t>
            </a:r>
          </a:p>
          <a:p>
            <a:pPr lvl="1"/>
            <a:endParaRPr lang="en-CA" dirty="0"/>
          </a:p>
          <a:p>
            <a:r>
              <a:rPr lang="en-CA" b="1" u="sng" dirty="0"/>
              <a:t>Minor Bodies</a:t>
            </a:r>
            <a:r>
              <a:rPr lang="en-CA" dirty="0"/>
              <a:t>:</a:t>
            </a:r>
          </a:p>
          <a:p>
            <a:pPr lvl="1"/>
            <a:r>
              <a:rPr lang="en-CA" dirty="0"/>
              <a:t>1) Moons</a:t>
            </a:r>
          </a:p>
          <a:p>
            <a:pPr lvl="1"/>
            <a:r>
              <a:rPr lang="en-CA" dirty="0"/>
              <a:t>2) Comets</a:t>
            </a:r>
          </a:p>
          <a:p>
            <a:pPr lvl="1"/>
            <a:r>
              <a:rPr lang="en-CA" dirty="0"/>
              <a:t>3) Asteroids</a:t>
            </a:r>
          </a:p>
          <a:p>
            <a:pPr lvl="1"/>
            <a:r>
              <a:rPr lang="en-CA" dirty="0"/>
              <a:t>4) Meteoroids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827060" y="2819400"/>
            <a:ext cx="53340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/>
              <a:t>For EACH:</a:t>
            </a:r>
          </a:p>
          <a:p>
            <a:endParaRPr lang="en-CA" sz="2000" dirty="0"/>
          </a:p>
          <a:p>
            <a:r>
              <a:rPr lang="en-CA" sz="2000" dirty="0"/>
              <a:t>What are they?</a:t>
            </a:r>
          </a:p>
          <a:p>
            <a:r>
              <a:rPr lang="en-CA" sz="2000" dirty="0"/>
              <a:t>How many are there in the solar system?</a:t>
            </a:r>
          </a:p>
          <a:p>
            <a:r>
              <a:rPr lang="en-CA" sz="2000" dirty="0"/>
              <a:t>How do they move through the solar system?</a:t>
            </a:r>
          </a:p>
          <a:p>
            <a:r>
              <a:rPr lang="en-CA" sz="2000" dirty="0"/>
              <a:t>Anything interesting about them?</a:t>
            </a:r>
          </a:p>
          <a:p>
            <a:endParaRPr lang="en-CA" sz="2000" dirty="0"/>
          </a:p>
          <a:p>
            <a:r>
              <a:rPr lang="en-CA" sz="2000" dirty="0"/>
              <a:t>We will go over your answers in 15-20 minutes</a:t>
            </a:r>
          </a:p>
        </p:txBody>
      </p:sp>
    </p:spTree>
    <p:extLst>
      <p:ext uri="{BB962C8B-B14F-4D97-AF65-F5344CB8AC3E}">
        <p14:creationId xmlns:p14="http://schemas.microsoft.com/office/powerpoint/2010/main" val="2414269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TOC, please go over the next slides after they do the research.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28800"/>
            <a:ext cx="7467600" cy="4525963"/>
          </a:xfrm>
        </p:spPr>
        <p:txBody>
          <a:bodyPr/>
          <a:lstStyle/>
          <a:p>
            <a:r>
              <a:rPr lang="en-CA" dirty="0"/>
              <a:t>Next few slides are to formalize the knowledge.</a:t>
            </a:r>
          </a:p>
        </p:txBody>
      </p:sp>
    </p:spTree>
    <p:extLst>
      <p:ext uri="{BB962C8B-B14F-4D97-AF65-F5344CB8AC3E}">
        <p14:creationId xmlns:p14="http://schemas.microsoft.com/office/powerpoint/2010/main" val="12579035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Major Bodies of the Solar 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399" y="1600200"/>
            <a:ext cx="6134100" cy="4525963"/>
          </a:xfrm>
        </p:spPr>
        <p:txBody>
          <a:bodyPr>
            <a:normAutofit/>
          </a:bodyPr>
          <a:lstStyle/>
          <a:p>
            <a:r>
              <a:rPr lang="en-US" dirty="0"/>
              <a:t>The Planets: </a:t>
            </a:r>
          </a:p>
          <a:p>
            <a:pPr marL="36576" indent="0">
              <a:buNone/>
            </a:pPr>
            <a:r>
              <a:rPr lang="en-US" sz="2800" dirty="0"/>
              <a:t>a</a:t>
            </a:r>
            <a:r>
              <a:rPr lang="en-CA" sz="2800" dirty="0"/>
              <a:t> celestial body that:</a:t>
            </a:r>
            <a:r>
              <a:rPr lang="en-CA" sz="3200" dirty="0"/>
              <a:t>	</a:t>
            </a:r>
          </a:p>
          <a:p>
            <a:pPr marL="36576" indent="0">
              <a:buNone/>
            </a:pPr>
            <a:endParaRPr lang="en-US" sz="2400" dirty="0"/>
          </a:p>
          <a:p>
            <a:pPr>
              <a:buFontTx/>
              <a:buChar char="-"/>
            </a:pPr>
            <a:r>
              <a:rPr lang="en-CA" sz="2400" dirty="0"/>
              <a:t>orbits one or more </a:t>
            </a:r>
            <a:r>
              <a:rPr lang="en-CA" sz="2400" b="1" dirty="0">
                <a:solidFill>
                  <a:srgbClr val="FFFF00"/>
                </a:solidFill>
              </a:rPr>
              <a:t>stars</a:t>
            </a:r>
          </a:p>
          <a:p>
            <a:pPr>
              <a:buFontTx/>
              <a:buChar char="-"/>
            </a:pPr>
            <a:endParaRPr lang="en-US" sz="1800" b="1" dirty="0">
              <a:solidFill>
                <a:srgbClr val="FFFF00"/>
              </a:solidFill>
            </a:endParaRPr>
          </a:p>
          <a:p>
            <a:pPr>
              <a:buFontTx/>
              <a:buChar char="-"/>
            </a:pPr>
            <a:r>
              <a:rPr lang="en-CA" sz="2400" dirty="0"/>
              <a:t>is large enough that its own gravity holds it in a </a:t>
            </a:r>
            <a:r>
              <a:rPr lang="en-CA" sz="2400" b="1" dirty="0">
                <a:solidFill>
                  <a:srgbClr val="FFFF00"/>
                </a:solidFill>
              </a:rPr>
              <a:t>spherical</a:t>
            </a:r>
            <a:r>
              <a:rPr lang="en-CA" sz="2400" dirty="0"/>
              <a:t> shape</a:t>
            </a:r>
          </a:p>
          <a:p>
            <a:pPr>
              <a:buFontTx/>
              <a:buChar char="-"/>
            </a:pPr>
            <a:endParaRPr lang="en-US" sz="1800" dirty="0"/>
          </a:p>
          <a:p>
            <a:pPr marL="36576" indent="0">
              <a:buNone/>
            </a:pPr>
            <a:r>
              <a:rPr lang="en-CA" sz="2400" dirty="0"/>
              <a:t>- is the only body occupying the </a:t>
            </a:r>
            <a:r>
              <a:rPr lang="en-CA" sz="2400" b="1" dirty="0">
                <a:solidFill>
                  <a:srgbClr val="FFFF00"/>
                </a:solidFill>
              </a:rPr>
              <a:t>orbital path</a:t>
            </a:r>
            <a:endParaRPr lang="en-US" sz="1800" b="1" dirty="0">
              <a:solidFill>
                <a:srgbClr val="FFFF00"/>
              </a:solidFill>
            </a:endParaRPr>
          </a:p>
          <a:p>
            <a:endParaRPr lang="en-US" dirty="0"/>
          </a:p>
        </p:txBody>
      </p:sp>
      <p:pic>
        <p:nvPicPr>
          <p:cNvPr id="4098" name="Picture 2" descr="http://yecheadquarters.org/images/creation/SolarSystem.g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110162" y="2593976"/>
            <a:ext cx="5210175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5994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chnic">
  <a:themeElements>
    <a:clrScheme name="Technic">
      <a:dk1>
        <a:sysClr val="windowText" lastClr="000000"/>
      </a:dk1>
      <a:lt1>
        <a:sysClr val="window" lastClr="FFFFFF"/>
      </a:lt1>
      <a:dk2>
        <a:srgbClr val="3B3B3B"/>
      </a:dk2>
      <a:lt2>
        <a:srgbClr val="D4D2D0"/>
      </a:lt2>
      <a:accent1>
        <a:srgbClr val="6EA0B0"/>
      </a:accent1>
      <a:accent2>
        <a:srgbClr val="CCAF0A"/>
      </a:accent2>
      <a:accent3>
        <a:srgbClr val="8D89A4"/>
      </a:accent3>
      <a:accent4>
        <a:srgbClr val="748560"/>
      </a:accent4>
      <a:accent5>
        <a:srgbClr val="9E9273"/>
      </a:accent5>
      <a:accent6>
        <a:srgbClr val="7E848D"/>
      </a:accent6>
      <a:hlink>
        <a:srgbClr val="00C8C3"/>
      </a:hlink>
      <a:folHlink>
        <a:srgbClr val="A116E0"/>
      </a:folHlink>
    </a:clrScheme>
    <a:fontScheme name="Technic">
      <a:majorFont>
        <a:latin typeface="Franklin Gothic Book"/>
        <a:ea typeface=""/>
        <a:cs typeface=""/>
        <a:font script="Jpan" typeface="ＭＳ Ｐゴシック"/>
        <a:font script="Hang" typeface="HY견고딕"/>
        <a:font script="Hans" typeface="宋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HGｺﾞｼｯｸM"/>
        <a:font script="Hang" typeface="HY중고딕"/>
        <a:font script="Hans" typeface="黑体"/>
        <a:font script="Hant" typeface="微軟正黑體"/>
        <a:font script="Arab" typeface="Tahoma"/>
        <a:font script="Hebr" typeface="Levenim MT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chnic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</a:schemeClr>
            </a:gs>
            <a:gs pos="68000">
              <a:schemeClr val="phClr">
                <a:tint val="77000"/>
              </a:schemeClr>
            </a:gs>
            <a:gs pos="81000">
              <a:schemeClr val="phClr">
                <a:tint val="79000"/>
              </a:schemeClr>
            </a:gs>
            <a:gs pos="86000">
              <a:schemeClr val="phClr">
                <a:tint val="73000"/>
              </a:schemeClr>
            </a:gs>
            <a:gs pos="100000">
              <a:schemeClr val="phClr">
                <a:tint val="3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3000"/>
                <a:satMod val="150000"/>
              </a:schemeClr>
            </a:gs>
            <a:gs pos="25000">
              <a:schemeClr val="phClr">
                <a:tint val="96000"/>
                <a:shade val="80000"/>
                <a:satMod val="105000"/>
              </a:schemeClr>
            </a:gs>
            <a:gs pos="38000">
              <a:schemeClr val="phClr">
                <a:tint val="96000"/>
                <a:shade val="59000"/>
                <a:satMod val="120000"/>
              </a:schemeClr>
            </a:gs>
            <a:gs pos="55000">
              <a:schemeClr val="phClr">
                <a:shade val="57000"/>
                <a:satMod val="120000"/>
              </a:schemeClr>
            </a:gs>
            <a:gs pos="80000">
              <a:schemeClr val="phClr">
                <a:shade val="56000"/>
                <a:satMod val="145000"/>
              </a:schemeClr>
            </a:gs>
            <a:gs pos="88000">
              <a:schemeClr val="phClr">
                <a:shade val="63000"/>
                <a:satMod val="160000"/>
              </a:schemeClr>
            </a:gs>
            <a:gs pos="100000">
              <a:schemeClr val="phClr">
                <a:tint val="99555"/>
                <a:satMod val="155000"/>
              </a:schemeClr>
            </a:gs>
          </a:gsLst>
          <a:lin ang="5400000" scaled="1"/>
        </a:gradFill>
      </a:fillStyleLst>
      <a:lnStyleLst>
        <a:ln w="9525" cap="flat" cmpd="sng" algn="ctr">
          <a:solidFill>
            <a:schemeClr val="phClr">
              <a:shade val="60000"/>
              <a:satMod val="30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</a:effectStyle>
        <a:effectStyle>
          <a:effectLst>
            <a:glow rad="700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</a:effectStyle>
        <a:effectStyle>
          <a:effectLst>
            <a:glow rad="762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  <a:scene3d>
            <a:camera prst="orthographicFront" fov="0">
              <a:rot lat="0" lon="0" rev="0"/>
            </a:camera>
            <a:lightRig rig="harsh" dir="t">
              <a:rot lat="6000000" lon="6000000" rev="0"/>
            </a:lightRig>
          </a:scene3d>
          <a:sp3d contourW="10000" prstMaterial="metal">
            <a:bevelT w="20000" h="9000" prst="softRound"/>
            <a:contourClr>
              <a:schemeClr val="phClr">
                <a:shade val="30000"/>
                <a:satMod val="2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50000"/>
              </a:schemeClr>
            </a:gs>
            <a:gs pos="30000">
              <a:schemeClr val="phClr">
                <a:shade val="60000"/>
                <a:satMod val="150000"/>
              </a:schemeClr>
            </a:gs>
            <a:gs pos="100000">
              <a:schemeClr val="phClr">
                <a:tint val="83000"/>
                <a:satMod val="200000"/>
              </a:schemeClr>
            </a:gs>
          </a:gsLst>
          <a:lin ang="13000000" scaled="0"/>
        </a:gradFill>
        <a:gradFill rotWithShape="1">
          <a:gsLst>
            <a:gs pos="0">
              <a:schemeClr val="phClr">
                <a:tint val="78000"/>
                <a:satMod val="220000"/>
              </a:schemeClr>
            </a:gs>
            <a:gs pos="100000">
              <a:schemeClr val="phClr">
                <a:shade val="35000"/>
                <a:satMod val="155000"/>
              </a:schemeClr>
            </a:gs>
          </a:gsLst>
          <a:path path="circle">
            <a:fillToRect l="60000" t="50000" r="4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343</TotalTime>
  <Words>744</Words>
  <Application>Microsoft Office PowerPoint</Application>
  <PresentationFormat>On-screen Show (4:3)</PresentationFormat>
  <Paragraphs>128</Paragraphs>
  <Slides>18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Franklin Gothic Book</vt:lpstr>
      <vt:lpstr>Wingdings 2</vt:lpstr>
      <vt:lpstr>Technic</vt:lpstr>
      <vt:lpstr>Formation of the Solar System</vt:lpstr>
      <vt:lpstr>Recipe for a Solar System</vt:lpstr>
      <vt:lpstr>Formation of Our Solar System</vt:lpstr>
      <vt:lpstr>Formation of the Sun</vt:lpstr>
      <vt:lpstr>Formation of Planets</vt:lpstr>
      <vt:lpstr>Formation Diagram</vt:lpstr>
      <vt:lpstr>Independent Research</vt:lpstr>
      <vt:lpstr>TOC, please go over the next slides after they do the research.</vt:lpstr>
      <vt:lpstr>Major Bodies of the Solar System</vt:lpstr>
      <vt:lpstr>Minor Bodies of the Solar System</vt:lpstr>
      <vt:lpstr>Moons Size vs. Earth</vt:lpstr>
      <vt:lpstr>2) Comets</vt:lpstr>
      <vt:lpstr>Comet Danger</vt:lpstr>
      <vt:lpstr>Comet Impact</vt:lpstr>
      <vt:lpstr>Shoemaker Comet Impact</vt:lpstr>
      <vt:lpstr>3) Asteroids</vt:lpstr>
      <vt:lpstr>4) Meteoroids</vt:lpstr>
      <vt:lpstr>Assignment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Owner</dc:creator>
  <cp:lastModifiedBy>Sarthak Nadkarni</cp:lastModifiedBy>
  <cp:revision>58</cp:revision>
  <dcterms:created xsi:type="dcterms:W3CDTF">2006-08-16T00:00:00Z</dcterms:created>
  <dcterms:modified xsi:type="dcterms:W3CDTF">2020-11-04T20:30:32Z</dcterms:modified>
</cp:coreProperties>
</file>